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2" r:id="rId6"/>
    <p:sldId id="260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0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5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45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7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4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1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4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3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F7159-3431-40CF-B8D2-0268E4F45182}" type="datetimeFigureOut">
              <a:rPr lang="en-US" smtClean="0"/>
              <a:t>10-Oct-20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8C7CE-6538-4B05-B79C-59431BD366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6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538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1800" dirty="0" smtClean="0"/>
              <a:t>ამოცანა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b="1" dirty="0" smtClean="0"/>
              <a:t> </a:t>
            </a:r>
            <a:r>
              <a:rPr lang="ka-GE" sz="2400" b="1" dirty="0" smtClean="0"/>
              <a:t>პროექტის ამოცანაა ჯანდაცვის რესურსების გამოთავისუფლების მიზნით, ვირუსის ბინაზე მართვის პროცესის </a:t>
            </a:r>
            <a:r>
              <a:rPr lang="ka-GE" sz="2400" b="1" smtClean="0"/>
              <a:t>გაუმჯობესება.</a:t>
            </a:r>
          </a:p>
          <a:p>
            <a:pPr marL="0" indent="0" algn="just">
              <a:buNone/>
            </a:pPr>
            <a:endParaRPr lang="ka-GE" sz="1800" dirty="0" smtClean="0"/>
          </a:p>
          <a:p>
            <a:pPr marL="0" indent="0" algn="just">
              <a:buNone/>
            </a:pPr>
            <a:r>
              <a:rPr lang="ka-GE" sz="1800" dirty="0" smtClean="0"/>
              <a:t>გადაწყვეტა</a:t>
            </a:r>
            <a:endParaRPr lang="ka-GE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400" b="1" dirty="0" smtClean="0"/>
              <a:t>  ერთ ლოკაციაში განთავსებული, რეგიონალური პრინციპით დაყოფილი, ვერტიკალური მართვის ქვეშ მოქცეული, რეზიდენტებით დაკომლექტებული, ჯგუფის შექმნა.</a:t>
            </a:r>
          </a:p>
          <a:p>
            <a:pPr marL="0" indent="0" algn="just">
              <a:buNone/>
            </a:pPr>
            <a:endParaRPr lang="ka-GE" sz="1800" dirty="0" smtClean="0"/>
          </a:p>
          <a:p>
            <a:pPr marL="0" indent="0" algn="just">
              <a:buNone/>
            </a:pPr>
            <a:r>
              <a:rPr lang="ka-GE" sz="1800" dirty="0" smtClean="0"/>
              <a:t>შედეგი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400" dirty="0" smtClean="0"/>
              <a:t> </a:t>
            </a:r>
            <a:r>
              <a:rPr lang="ka-GE" sz="2400" b="1" dirty="0" smtClean="0"/>
              <a:t>დისტანციურად,</a:t>
            </a:r>
            <a:r>
              <a:rPr lang="ka-GE" sz="2400" dirty="0" smtClean="0"/>
              <a:t> </a:t>
            </a:r>
            <a:r>
              <a:rPr lang="ka-GE" sz="2400" b="1" dirty="0" smtClean="0"/>
              <a:t>პაციენტების მდგომარეობის სისტემატიური და უფრო ეფექტური   მონიტორინგი - პაციენტის მდგომარეობის დამძიმების შემთხვევაში, სათანადო რეაგირება  დაყოვნების გარეშე.</a:t>
            </a:r>
          </a:p>
          <a:p>
            <a:pPr marL="0" indent="0" algn="just">
              <a:buNone/>
            </a:pPr>
            <a:r>
              <a:rPr lang="ka-GE" sz="3200" dirty="0"/>
              <a:t> </a:t>
            </a: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464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/>
              <a:t>კოვიდპაციენტის ბინაზე მართვა</a:t>
            </a:r>
            <a:r>
              <a:rPr lang="ka-GE" sz="2000" dirty="0" smtClean="0"/>
              <a:t/>
            </a:r>
            <a:br>
              <a:rPr lang="ka-GE" sz="20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185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5627"/>
            <a:ext cx="9144000" cy="471306"/>
          </a:xfrm>
        </p:spPr>
        <p:txBody>
          <a:bodyPr>
            <a:normAutofit fontScale="90000"/>
          </a:bodyPr>
          <a:lstStyle/>
          <a:p>
            <a:r>
              <a:rPr lang="ka-GE" sz="3600" dirty="0" smtClean="0"/>
              <a:t>კოვიდ პაციენტის ბინაზე მართვის სტრუქტურა</a:t>
            </a:r>
            <a:r>
              <a:rPr lang="ka-GE" sz="2000" dirty="0" smtClean="0"/>
              <a:t/>
            </a:r>
            <a:br>
              <a:rPr lang="ka-GE" sz="2000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214002"/>
            <a:ext cx="9144000" cy="682579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პროექტის ხელმძღვანელი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214846" y="2750286"/>
            <a:ext cx="24966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დასავლეთ საქართველოს ჯგუფის უფროსი (ოჯახის ექიმი 3 ცვლა)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54874" y="2750285"/>
            <a:ext cx="25257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აღმოსავლეთ საქართველოს ჯგუფის უფროსი</a:t>
            </a:r>
          </a:p>
          <a:p>
            <a:pPr algn="ctr"/>
            <a:r>
              <a:rPr lang="ka-GE" dirty="0" smtClean="0"/>
              <a:t>(ოჯახის ექიმი 3 ცვლა)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63865" y="2888784"/>
            <a:ext cx="25747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თბილისის ჯგუფის</a:t>
            </a:r>
          </a:p>
          <a:p>
            <a:pPr algn="ctr"/>
            <a:r>
              <a:rPr lang="ka-GE" dirty="0" smtClean="0"/>
              <a:t>უფროსი</a:t>
            </a:r>
          </a:p>
          <a:p>
            <a:pPr algn="ctr"/>
            <a:r>
              <a:rPr lang="ka-GE" dirty="0" smtClean="0"/>
              <a:t>(ოჯახის ექიმი 3 ცვლა)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662160" y="2888784"/>
            <a:ext cx="2011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მწვავე რეგიონის</a:t>
            </a:r>
          </a:p>
          <a:p>
            <a:pPr algn="ctr"/>
            <a:r>
              <a:rPr lang="ka-GE" dirty="0" smtClean="0"/>
              <a:t>ჯგუფის უფროსი</a:t>
            </a:r>
          </a:p>
          <a:p>
            <a:pPr algn="ctr"/>
            <a:r>
              <a:rPr lang="ka-GE" dirty="0" smtClean="0"/>
              <a:t>(ოჯახის ექიმი 3 ცვლა)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3" idx="2"/>
            <a:endCxn id="4" idx="0"/>
          </p:cNvCxnSpPr>
          <p:nvPr/>
        </p:nvCxnSpPr>
        <p:spPr>
          <a:xfrm flipH="1">
            <a:off x="2463175" y="1896581"/>
            <a:ext cx="3632825" cy="853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" idx="2"/>
            <a:endCxn id="5" idx="0"/>
          </p:cNvCxnSpPr>
          <p:nvPr/>
        </p:nvCxnSpPr>
        <p:spPr>
          <a:xfrm flipH="1">
            <a:off x="5317764" y="1896581"/>
            <a:ext cx="778236" cy="853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2"/>
            <a:endCxn id="7" idx="0"/>
          </p:cNvCxnSpPr>
          <p:nvPr/>
        </p:nvCxnSpPr>
        <p:spPr>
          <a:xfrm>
            <a:off x="6096000" y="1896581"/>
            <a:ext cx="1955237" cy="992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096000" y="1885690"/>
            <a:ext cx="4596273" cy="976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4247" y="4617983"/>
            <a:ext cx="2923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იმერეთის, სამეგრელოს, გურიის, რაჭის ჯგუფი</a:t>
            </a:r>
          </a:p>
          <a:p>
            <a:pPr algn="ctr"/>
            <a:r>
              <a:rPr lang="ka-GE" dirty="0" smtClean="0"/>
              <a:t>(რეზიდენტები)</a:t>
            </a:r>
          </a:p>
          <a:p>
            <a:pPr algn="ctr"/>
            <a:endParaRPr lang="en-US" dirty="0"/>
          </a:p>
        </p:txBody>
      </p:sp>
      <p:cxnSp>
        <p:nvCxnSpPr>
          <p:cNvPr id="20" name="Straight Arrow Connector 19"/>
          <p:cNvCxnSpPr>
            <a:stCxn id="4" idx="2"/>
            <a:endCxn id="18" idx="0"/>
          </p:cNvCxnSpPr>
          <p:nvPr/>
        </p:nvCxnSpPr>
        <p:spPr>
          <a:xfrm flipH="1">
            <a:off x="1625932" y="4227614"/>
            <a:ext cx="837243" cy="390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322624" y="5494588"/>
            <a:ext cx="42979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შიდა ქართლის, ქვემო ქართლის,</a:t>
            </a:r>
          </a:p>
          <a:p>
            <a:pPr algn="ctr"/>
            <a:r>
              <a:rPr lang="ka-GE" dirty="0" smtClean="0"/>
              <a:t>სამცხე ჯავახეთის, მცხეთა-მთიანეთის,</a:t>
            </a:r>
          </a:p>
          <a:p>
            <a:pPr algn="ctr"/>
            <a:r>
              <a:rPr lang="ka-GE" dirty="0" smtClean="0"/>
              <a:t>კახეთის ჯგუფი</a:t>
            </a:r>
          </a:p>
          <a:p>
            <a:pPr algn="ctr"/>
            <a:r>
              <a:rPr lang="ka-GE" dirty="0" smtClean="0"/>
              <a:t>(რეზიდენტები)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5" idx="2"/>
            <a:endCxn id="22" idx="0"/>
          </p:cNvCxnSpPr>
          <p:nvPr/>
        </p:nvCxnSpPr>
        <p:spPr>
          <a:xfrm flipH="1">
            <a:off x="4471610" y="4227613"/>
            <a:ext cx="846154" cy="1266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924966" y="5818312"/>
            <a:ext cx="21387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თბილისის ჯგუფი</a:t>
            </a:r>
          </a:p>
          <a:p>
            <a:pPr algn="ctr"/>
            <a:r>
              <a:rPr lang="ka-GE" dirty="0" smtClean="0"/>
              <a:t>(რეზიდენტები)</a:t>
            </a:r>
            <a:endParaRPr lang="en-US" dirty="0"/>
          </a:p>
        </p:txBody>
      </p:sp>
      <p:cxnSp>
        <p:nvCxnSpPr>
          <p:cNvPr id="42" name="Straight Arrow Connector 41"/>
          <p:cNvCxnSpPr>
            <a:stCxn id="7" idx="2"/>
            <a:endCxn id="40" idx="0"/>
          </p:cNvCxnSpPr>
          <p:nvPr/>
        </p:nvCxnSpPr>
        <p:spPr>
          <a:xfrm flipH="1">
            <a:off x="7994330" y="3812114"/>
            <a:ext cx="56907" cy="200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9517812" y="4894424"/>
            <a:ext cx="25747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მწვავე რეგიონის </a:t>
            </a:r>
          </a:p>
          <a:p>
            <a:pPr algn="ctr"/>
            <a:r>
              <a:rPr lang="ka-GE" dirty="0" smtClean="0"/>
              <a:t>(ამ შემთხვევაში აჭარა)</a:t>
            </a:r>
          </a:p>
          <a:p>
            <a:pPr algn="ctr"/>
            <a:r>
              <a:rPr lang="ka-GE" dirty="0" smtClean="0"/>
              <a:t>ჯგუფი</a:t>
            </a:r>
          </a:p>
          <a:p>
            <a:pPr algn="ctr"/>
            <a:r>
              <a:rPr lang="ka-GE" dirty="0" smtClean="0"/>
              <a:t>(რეზიდენტები)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8" idx="2"/>
            <a:endCxn id="48" idx="0"/>
          </p:cNvCxnSpPr>
          <p:nvPr/>
        </p:nvCxnSpPr>
        <p:spPr>
          <a:xfrm>
            <a:off x="10668000" y="4089113"/>
            <a:ext cx="137184" cy="805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3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6024"/>
            <a:ext cx="10515600" cy="5381896"/>
          </a:xfrm>
        </p:spPr>
        <p:txBody>
          <a:bodyPr/>
          <a:lstStyle/>
          <a:p>
            <a:pPr marL="0" indent="0" algn="ctr">
              <a:buNone/>
            </a:pPr>
            <a:r>
              <a:rPr lang="ka-GE" sz="3200" b="1" dirty="0" smtClean="0"/>
              <a:t>რესურსები:</a:t>
            </a:r>
          </a:p>
          <a:p>
            <a:pPr marL="0" indent="0" algn="ctr">
              <a:buNone/>
            </a:pPr>
            <a:endParaRPr lang="ka-GE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2200" dirty="0" smtClean="0"/>
              <a:t> </a:t>
            </a:r>
            <a:r>
              <a:rPr lang="ka-GE" dirty="0" smtClean="0"/>
              <a:t>ადამიანური რესურსი (საწყის ეტაპზე):</a:t>
            </a:r>
          </a:p>
          <a:p>
            <a:pPr>
              <a:buFont typeface="Wingdings" panose="05000000000000000000" pitchFamily="2" charset="2"/>
              <a:buChar char="q"/>
            </a:pPr>
            <a:endParaRPr lang="ka-GE" dirty="0" smtClean="0"/>
          </a:p>
          <a:p>
            <a:r>
              <a:rPr lang="ka-GE" sz="2400" dirty="0" smtClean="0"/>
              <a:t>პროექტის ხელმძღვანელი - 1;</a:t>
            </a:r>
          </a:p>
          <a:p>
            <a:endParaRPr lang="ka-GE" sz="2400" dirty="0" smtClean="0"/>
          </a:p>
          <a:p>
            <a:r>
              <a:rPr lang="ka-GE" sz="2400" dirty="0" smtClean="0"/>
              <a:t>ჯგუფის უფროსი </a:t>
            </a:r>
            <a:r>
              <a:rPr lang="ka-GE" sz="2400" dirty="0"/>
              <a:t>(ოჯახის ექიმი</a:t>
            </a:r>
            <a:r>
              <a:rPr lang="ka-GE" sz="2400" dirty="0" smtClean="0"/>
              <a:t>) – 12 (3 ცვლა, თითო ცვლაში 4);</a:t>
            </a:r>
          </a:p>
          <a:p>
            <a:endParaRPr lang="ka-GE" sz="2400" dirty="0" smtClean="0"/>
          </a:p>
          <a:p>
            <a:r>
              <a:rPr lang="ka-GE" sz="2400" dirty="0" smtClean="0"/>
              <a:t>რეზიდენტი - 120 (3 ცვლა, თითო ცვლაში -40);</a:t>
            </a:r>
          </a:p>
          <a:p>
            <a:endParaRPr lang="ka-GE" sz="2400" dirty="0" smtClean="0"/>
          </a:p>
          <a:p>
            <a:r>
              <a:rPr lang="ka-GE" sz="2400" dirty="0" smtClean="0"/>
              <a:t> ოპერატორი (ზარების გამანაწილებელი) - 3 (3 ცვლა, თითო ცვლაში -1).</a:t>
            </a:r>
          </a:p>
          <a:p>
            <a:pPr marL="0" indent="0" algn="just">
              <a:buNone/>
            </a:pPr>
            <a:endParaRPr lang="ka-GE" sz="2200" dirty="0"/>
          </a:p>
          <a:p>
            <a:pPr marL="0" indent="0" algn="just">
              <a:buNone/>
            </a:pPr>
            <a:endParaRPr lang="ka-GE" sz="2200" dirty="0" smtClean="0"/>
          </a:p>
          <a:p>
            <a:pPr marL="0" indent="0" algn="just">
              <a:buNone/>
            </a:pPr>
            <a:endParaRPr lang="ka-GE" sz="2200" dirty="0"/>
          </a:p>
          <a:p>
            <a:pPr algn="just">
              <a:buFont typeface="Wingdings" panose="05000000000000000000" pitchFamily="2" charset="2"/>
              <a:buChar char="q"/>
            </a:pPr>
            <a:endParaRPr lang="ka-GE" sz="22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898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/>
              <a:t>კოვიდ</a:t>
            </a:r>
            <a:r>
              <a:rPr lang="ka-GE" sz="3600" dirty="0" smtClean="0"/>
              <a:t>პაციენტის ბინაზე მართვა</a:t>
            </a:r>
            <a:r>
              <a:rPr lang="ka-GE" sz="2000" dirty="0" smtClean="0"/>
              <a:t/>
            </a:r>
            <a:br>
              <a:rPr lang="ka-GE" sz="20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247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21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dirty="0"/>
              <a:t>კოვიდ პაციენტის ბინაზე მართვა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338"/>
            <a:ext cx="10515600" cy="527562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ka-GE" dirty="0"/>
              <a:t> </a:t>
            </a:r>
            <a:r>
              <a:rPr lang="ka-GE" sz="3200" dirty="0" smtClean="0"/>
              <a:t>რესურსები</a:t>
            </a:r>
          </a:p>
          <a:p>
            <a:pPr marL="0" indent="0" algn="ctr">
              <a:buNone/>
            </a:pPr>
            <a:endParaRPr lang="ka-GE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სხვა რესურსები </a:t>
            </a:r>
            <a:r>
              <a:rPr lang="ka-GE" dirty="0"/>
              <a:t>(საწყის ეტაპზე)</a:t>
            </a:r>
            <a:r>
              <a:rPr lang="ka-GE" dirty="0" smtClean="0"/>
              <a:t>:</a:t>
            </a:r>
          </a:p>
          <a:p>
            <a:pPr marL="0" indent="0">
              <a:buNone/>
            </a:pPr>
            <a:endParaRPr lang="ka-GE" dirty="0"/>
          </a:p>
          <a:p>
            <a:r>
              <a:rPr lang="ka-GE" sz="2400" dirty="0" smtClean="0"/>
              <a:t>ფართი (სასურველია უმაღლესი სასწავლო დაწესებულება </a:t>
            </a:r>
            <a:r>
              <a:rPr lang="ka-GE" sz="2400" dirty="0"/>
              <a:t>ქსელური </a:t>
            </a:r>
            <a:r>
              <a:rPr lang="ka-GE" sz="2400" dirty="0" smtClean="0"/>
              <a:t>ინფრასტრუქტურით);</a:t>
            </a:r>
          </a:p>
          <a:p>
            <a:r>
              <a:rPr lang="ka-GE" sz="2400" dirty="0" smtClean="0"/>
              <a:t>კომპიუტერი და კომპ. აქსესუარები - 46;</a:t>
            </a:r>
          </a:p>
          <a:p>
            <a:r>
              <a:rPr lang="ka-GE" sz="2400" dirty="0" smtClean="0"/>
              <a:t>მაგიდა - 46;</a:t>
            </a:r>
          </a:p>
          <a:p>
            <a:r>
              <a:rPr lang="ka-GE" sz="2400" dirty="0" smtClean="0"/>
              <a:t>სკამი -46;</a:t>
            </a:r>
          </a:p>
          <a:p>
            <a:r>
              <a:rPr lang="ka-GE" sz="2400" dirty="0" smtClean="0"/>
              <a:t>სატელეფონო ნომერი -1 (მარეგულირებელი, ცხელი ხაზი);</a:t>
            </a:r>
          </a:p>
          <a:p>
            <a:r>
              <a:rPr lang="ka-GE" sz="2400" dirty="0" smtClean="0"/>
              <a:t>სერვერი - (სადგური, ზარების განაწილება - ჩაწერა) ;</a:t>
            </a:r>
          </a:p>
          <a:p>
            <a:r>
              <a:rPr lang="ka-GE" sz="2400" dirty="0" smtClean="0"/>
              <a:t>მატერიალური ანაზღაურება - (ჯგუფის უფროსები, რეზიდენტები);</a:t>
            </a:r>
          </a:p>
          <a:p>
            <a:r>
              <a:rPr lang="ka-GE" sz="2400" dirty="0" smtClean="0"/>
              <a:t>ტექნიკური და პროგრამული უზრუნველყოფა- (სავარაუდოდ 112).</a:t>
            </a:r>
          </a:p>
          <a:p>
            <a:pPr marL="0" indent="0">
              <a:buNone/>
            </a:pPr>
            <a:endParaRPr lang="ka-GE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266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კომენტარები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566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ბინაზე კოვიდის მართვის მოდელის გაძლიერების აუცილებლობა: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პაციენტების მზარდი რაოდენობის გამო პჯდ სისტემის გადატვირთვის საშიშროება</a:t>
            </a:r>
          </a:p>
          <a:p>
            <a:r>
              <a:rPr lang="ka-GE" dirty="0" smtClean="0"/>
              <a:t>კონტაქტების თვითიზოლაციაში ყოფნის პერიოდში მათი სიმპტომების მონიტორინგი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15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პრინციპები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დაემატება და შეავსებს პირველადი ჯანდაცვის სისტემაში ოჯახის ექიმის ფუნქციებს </a:t>
            </a:r>
          </a:p>
          <a:p>
            <a:r>
              <a:rPr lang="ka-GE" dirty="0" smtClean="0"/>
              <a:t>ექიმის მიერ გაწეული სატელეფონო კონსულტანცია არის საექმო მომსახურების სახე, რომელიც უნდა ჩაატაროს სერტიფიცირებულმა სპეციალისტმა </a:t>
            </a:r>
          </a:p>
          <a:p>
            <a:r>
              <a:rPr lang="ka-GE" dirty="0" smtClean="0"/>
              <a:t>რეზიდენტების ჯგუფი შეასრულებს </a:t>
            </a:r>
          </a:p>
          <a:p>
            <a:pPr lvl="1"/>
            <a:r>
              <a:rPr lang="ka-GE" dirty="0" smtClean="0"/>
              <a:t>„შუალედურ“ ფუნქციას პაციენტს და ოჯახის ექიმს შორის</a:t>
            </a:r>
          </a:p>
          <a:p>
            <a:pPr lvl="1"/>
            <a:r>
              <a:rPr lang="ka-GE" dirty="0" smtClean="0"/>
              <a:t>„მთავარ“ ფუნქციას კონტაქტირებული პირების სიმპტომების მონიტორინგისა და მათი შესაბამის სამსახურებში გადამისამართების კუთხით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837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5627"/>
            <a:ext cx="9144000" cy="471306"/>
          </a:xfrm>
        </p:spPr>
        <p:txBody>
          <a:bodyPr>
            <a:normAutofit fontScale="90000"/>
          </a:bodyPr>
          <a:lstStyle/>
          <a:p>
            <a:r>
              <a:rPr lang="ka-GE" sz="3600" dirty="0" smtClean="0"/>
              <a:t>კოვიდ პაციენტის ბინაზე მართვის სტრუქტურა</a:t>
            </a:r>
            <a:r>
              <a:rPr lang="ka-GE" sz="2000" dirty="0" smtClean="0"/>
              <a:t/>
            </a:r>
            <a:br>
              <a:rPr lang="ka-GE" sz="2000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214002"/>
            <a:ext cx="9144000" cy="682579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პროექტის ხელმძღვანელი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214846" y="2750286"/>
            <a:ext cx="24966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დასავლეთ საქართველოს ჯგუფის უფროსი (ოჯახის ექიმი 3 ცვლა)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54874" y="2750285"/>
            <a:ext cx="25257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აღმოსავლეთ საქართველოს ჯგუფის უფროსი</a:t>
            </a:r>
          </a:p>
          <a:p>
            <a:pPr algn="ctr"/>
            <a:r>
              <a:rPr lang="ka-GE" dirty="0" smtClean="0"/>
              <a:t>(ოჯახის ექიმი 3 ცვლა)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63865" y="2888784"/>
            <a:ext cx="25747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თბილისის ჯგუფის</a:t>
            </a:r>
          </a:p>
          <a:p>
            <a:pPr algn="ctr"/>
            <a:r>
              <a:rPr lang="ka-GE" dirty="0" smtClean="0"/>
              <a:t>უფროსი</a:t>
            </a:r>
          </a:p>
          <a:p>
            <a:pPr algn="ctr"/>
            <a:r>
              <a:rPr lang="ka-GE" dirty="0" smtClean="0"/>
              <a:t>(ოჯახის ექიმი 3 ცვლა)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662160" y="2888784"/>
            <a:ext cx="2011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მწვავე რეგიონის</a:t>
            </a:r>
          </a:p>
          <a:p>
            <a:pPr algn="ctr"/>
            <a:r>
              <a:rPr lang="ka-GE" dirty="0" smtClean="0"/>
              <a:t>ჯგუფის უფროსი</a:t>
            </a:r>
          </a:p>
          <a:p>
            <a:pPr algn="ctr"/>
            <a:r>
              <a:rPr lang="ka-GE" dirty="0" smtClean="0"/>
              <a:t>(ოჯახის ექიმი 3 ცვლა)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3" idx="2"/>
            <a:endCxn id="4" idx="0"/>
          </p:cNvCxnSpPr>
          <p:nvPr/>
        </p:nvCxnSpPr>
        <p:spPr>
          <a:xfrm flipH="1">
            <a:off x="2463175" y="1896581"/>
            <a:ext cx="3632825" cy="853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" idx="2"/>
            <a:endCxn id="5" idx="0"/>
          </p:cNvCxnSpPr>
          <p:nvPr/>
        </p:nvCxnSpPr>
        <p:spPr>
          <a:xfrm flipH="1">
            <a:off x="5317764" y="1896581"/>
            <a:ext cx="778236" cy="853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2"/>
            <a:endCxn id="7" idx="0"/>
          </p:cNvCxnSpPr>
          <p:nvPr/>
        </p:nvCxnSpPr>
        <p:spPr>
          <a:xfrm>
            <a:off x="6096000" y="1896581"/>
            <a:ext cx="1955237" cy="992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096000" y="1885690"/>
            <a:ext cx="4596273" cy="976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4247" y="4617983"/>
            <a:ext cx="2923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იმერეთის, სამეგრელოს, გურიის, რაჭის ჯგუფი</a:t>
            </a:r>
          </a:p>
          <a:p>
            <a:pPr algn="ctr"/>
            <a:r>
              <a:rPr lang="ka-GE" dirty="0" smtClean="0"/>
              <a:t>(რეზიდენტები)</a:t>
            </a:r>
          </a:p>
          <a:p>
            <a:pPr algn="ctr"/>
            <a:endParaRPr lang="en-US" dirty="0"/>
          </a:p>
        </p:txBody>
      </p:sp>
      <p:cxnSp>
        <p:nvCxnSpPr>
          <p:cNvPr id="20" name="Straight Arrow Connector 19"/>
          <p:cNvCxnSpPr>
            <a:stCxn id="4" idx="2"/>
            <a:endCxn id="18" idx="0"/>
          </p:cNvCxnSpPr>
          <p:nvPr/>
        </p:nvCxnSpPr>
        <p:spPr>
          <a:xfrm flipH="1">
            <a:off x="1625932" y="4227614"/>
            <a:ext cx="837243" cy="390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322624" y="5494588"/>
            <a:ext cx="42979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შიდა ქართლის, ქვემო ქართლის,</a:t>
            </a:r>
          </a:p>
          <a:p>
            <a:pPr algn="ctr"/>
            <a:r>
              <a:rPr lang="ka-GE" dirty="0" smtClean="0"/>
              <a:t>სამცხე ჯავახეთის, მცხეთა-მთიანეთის,</a:t>
            </a:r>
          </a:p>
          <a:p>
            <a:pPr algn="ctr"/>
            <a:r>
              <a:rPr lang="ka-GE" dirty="0" smtClean="0"/>
              <a:t>კახეთის ჯგუფი</a:t>
            </a:r>
          </a:p>
          <a:p>
            <a:pPr algn="ctr"/>
            <a:r>
              <a:rPr lang="ka-GE" dirty="0" smtClean="0"/>
              <a:t>(რეზიდენტები)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5" idx="2"/>
            <a:endCxn id="22" idx="0"/>
          </p:cNvCxnSpPr>
          <p:nvPr/>
        </p:nvCxnSpPr>
        <p:spPr>
          <a:xfrm flipH="1">
            <a:off x="4471610" y="4227613"/>
            <a:ext cx="846154" cy="1266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924966" y="5818312"/>
            <a:ext cx="21387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თბილისის ჯგუფი</a:t>
            </a:r>
          </a:p>
          <a:p>
            <a:pPr algn="ctr"/>
            <a:r>
              <a:rPr lang="ka-GE" dirty="0" smtClean="0"/>
              <a:t>(რეზიდენტები)</a:t>
            </a:r>
            <a:endParaRPr lang="en-US" dirty="0"/>
          </a:p>
        </p:txBody>
      </p:sp>
      <p:cxnSp>
        <p:nvCxnSpPr>
          <p:cNvPr id="42" name="Straight Arrow Connector 41"/>
          <p:cNvCxnSpPr>
            <a:stCxn id="7" idx="2"/>
            <a:endCxn id="40" idx="0"/>
          </p:cNvCxnSpPr>
          <p:nvPr/>
        </p:nvCxnSpPr>
        <p:spPr>
          <a:xfrm flipH="1">
            <a:off x="7994330" y="3812114"/>
            <a:ext cx="56907" cy="200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9517812" y="4894424"/>
            <a:ext cx="25747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a-GE" dirty="0" smtClean="0"/>
              <a:t>მწვავე რეგიონის </a:t>
            </a:r>
          </a:p>
          <a:p>
            <a:pPr algn="ctr"/>
            <a:r>
              <a:rPr lang="ka-GE" dirty="0" smtClean="0"/>
              <a:t>(ამ შემთხვევაში აჭარა)</a:t>
            </a:r>
          </a:p>
          <a:p>
            <a:pPr algn="ctr"/>
            <a:r>
              <a:rPr lang="ka-GE" dirty="0" smtClean="0"/>
              <a:t>ჯგუფი</a:t>
            </a:r>
          </a:p>
          <a:p>
            <a:pPr algn="ctr"/>
            <a:r>
              <a:rPr lang="ka-GE" dirty="0" smtClean="0"/>
              <a:t>(რეზიდენტები)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8" idx="2"/>
            <a:endCxn id="48" idx="0"/>
          </p:cNvCxnSpPr>
          <p:nvPr/>
        </p:nvCxnSpPr>
        <p:spPr>
          <a:xfrm>
            <a:off x="10668000" y="4089113"/>
            <a:ext cx="137184" cy="805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73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753" y="235023"/>
            <a:ext cx="10515600" cy="444772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როგორ მუშაობს მოდელი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27909" y="1074971"/>
            <a:ext cx="176348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პაციენტი სიცხით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28007" y="1074972"/>
            <a:ext cx="344859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პაციენტები დადასტურებული კოვიდით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815247" y="1118566"/>
            <a:ext cx="245581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კონტაქტები თვით იზოლაციაში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37907" y="1810277"/>
            <a:ext cx="1515291" cy="584775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3200" dirty="0" smtClean="0">
                <a:solidFill>
                  <a:srgbClr val="FF0000"/>
                </a:solidFill>
              </a:rPr>
              <a:t>112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9418" y="2819084"/>
            <a:ext cx="3375604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600" dirty="0" smtClean="0"/>
              <a:t>ოჯახის ექიმი იღებს </a:t>
            </a:r>
          </a:p>
          <a:p>
            <a:r>
              <a:rPr lang="ka-GE" sz="1600" dirty="0" smtClean="0"/>
              <a:t>(1) არადიფერენცირებულ ზარებს ცხელებიანი პაციენტებისგან და რთულ შემთხვევებს ამბრუნებს 112-ში ჰოსპიტალიზაციისთვის, ბინაზე მონიტორინგს ოჯახის ექიმი ახორციელებს რეზიდენტების ჯგუფის დახმარებით. </a:t>
            </a:r>
          </a:p>
          <a:p>
            <a:r>
              <a:rPr lang="ka-GE" sz="1600" dirty="0" smtClean="0"/>
              <a:t>ოჯახის ექიმის ზარი ყოველ მესამე დღეს</a:t>
            </a:r>
          </a:p>
          <a:p>
            <a:r>
              <a:rPr lang="ka-GE" sz="1600" dirty="0" smtClean="0"/>
              <a:t>რეზიდენტის ზარი ყოველ დღე და მაშინ, როდესაც რეზიდენტი გამოავლენს სიმპტომების გაუარესებას  </a:t>
            </a:r>
          </a:p>
        </p:txBody>
      </p:sp>
      <p:cxnSp>
        <p:nvCxnSpPr>
          <p:cNvPr id="22" name="Straight Arrow Connector 21"/>
          <p:cNvCxnSpPr>
            <a:endCxn id="8" idx="0"/>
          </p:cNvCxnSpPr>
          <p:nvPr/>
        </p:nvCxnSpPr>
        <p:spPr>
          <a:xfrm>
            <a:off x="5795552" y="1721302"/>
            <a:ext cx="1" cy="88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2"/>
          </p:cNvCxnSpPr>
          <p:nvPr/>
        </p:nvCxnSpPr>
        <p:spPr>
          <a:xfrm flipH="1">
            <a:off x="5795552" y="2395052"/>
            <a:ext cx="1" cy="424032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32" idx="0"/>
          </p:cNvCxnSpPr>
          <p:nvPr/>
        </p:nvCxnSpPr>
        <p:spPr>
          <a:xfrm flipH="1">
            <a:off x="10043155" y="1777576"/>
            <a:ext cx="4" cy="104150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352006" y="2033288"/>
            <a:ext cx="1515291" cy="584775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3200" dirty="0" smtClean="0">
                <a:solidFill>
                  <a:srgbClr val="FF0000"/>
                </a:solidFill>
              </a:rPr>
              <a:t>112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30" name="Straight Arrow Connector 29"/>
          <p:cNvCxnSpPr>
            <a:stCxn id="4" idx="2"/>
            <a:endCxn id="28" idx="0"/>
          </p:cNvCxnSpPr>
          <p:nvPr/>
        </p:nvCxnSpPr>
        <p:spPr>
          <a:xfrm>
            <a:off x="2109652" y="1721302"/>
            <a:ext cx="0" cy="311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133844" y="2819084"/>
            <a:ext cx="3813368" cy="2800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600" dirty="0" smtClean="0"/>
              <a:t>ოჯახის ექიმი იღებს</a:t>
            </a:r>
          </a:p>
          <a:p>
            <a:r>
              <a:rPr lang="ka-GE" sz="1600" dirty="0" smtClean="0"/>
              <a:t>(2) ინფორმაციას დადასტურებული კოვიდის შესახებ- ოჯახის ექიმი ახორციელებს საწყის ტრიაჟს და 112-ს უთითებს საჭირო ქმედებაზე (ჰოსპიტალიზაცია, ბინაზე დატოვება, საკარანტინე სივრცე) შემდეგ ყოველდღიურ ზარებს ახორციელებს რეზიდენტი, ოჯახის ექიმი ახორციელებს ზარს ყოველ მესამე დღეს ან რეზიდენტის მოთხოვნით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68291" y="2819084"/>
            <a:ext cx="2749727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a-GE" sz="1600" dirty="0" smtClean="0"/>
              <a:t>(3) ბინაზე თვით იზოლაციაში მყოფ კონტაქტებთან ზარებს 3 დღეში ერთხელ ახორციელებს რეზიდენტი</a:t>
            </a:r>
          </a:p>
          <a:p>
            <a:r>
              <a:rPr lang="ka-GE" sz="1600" dirty="0" smtClean="0"/>
              <a:t>სიმპტომების გამოვლენის შემთხვევაში ზარი გადაეცემა ოჯახის ექიმს  </a:t>
            </a:r>
          </a:p>
        </p:txBody>
      </p:sp>
    </p:spTree>
    <p:extLst>
      <p:ext uri="{BB962C8B-B14F-4D97-AF65-F5344CB8AC3E}">
        <p14:creationId xmlns:p14="http://schemas.microsoft.com/office/powerpoint/2010/main" val="3888831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574</Words>
  <Application>Microsoft Office PowerPoint</Application>
  <PresentationFormat>Widescreen</PresentationFormat>
  <Paragraphs>107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Sylfaen</vt:lpstr>
      <vt:lpstr>Wingdings</vt:lpstr>
      <vt:lpstr>Office Theme</vt:lpstr>
      <vt:lpstr>კოვიდპაციენტის ბინაზე მართვა </vt:lpstr>
      <vt:lpstr>კოვიდ პაციენტის ბინაზე მართვის სტრუქტურა </vt:lpstr>
      <vt:lpstr>კოვიდპაციენტის ბინაზე მართვა </vt:lpstr>
      <vt:lpstr>კოვიდ პაციენტის ბინაზე მართვა</vt:lpstr>
      <vt:lpstr>კომენტარები</vt:lpstr>
      <vt:lpstr>ბინაზე კოვიდის მართვის მოდელის გაძლიერების აუცილებლობა:  </vt:lpstr>
      <vt:lpstr>პრინციპები</vt:lpstr>
      <vt:lpstr>კოვიდ პაციენტის ბინაზე მართვის სტრუქტურა </vt:lpstr>
      <vt:lpstr>როგორ მუშაობს მოდელი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 პაციენტის ბინაზე მართვა</dc:title>
  <dc:creator>user</dc:creator>
  <cp:lastModifiedBy>Tamar Gabunia</cp:lastModifiedBy>
  <cp:revision>27</cp:revision>
  <dcterms:created xsi:type="dcterms:W3CDTF">2020-10-10T08:06:12Z</dcterms:created>
  <dcterms:modified xsi:type="dcterms:W3CDTF">2020-10-10T17:49:11Z</dcterms:modified>
</cp:coreProperties>
</file>